
<file path=[Content_Types].xml><?xml version="1.0" encoding="utf-8"?>
<Types xmlns="http://schemas.openxmlformats.org/package/2006/content-types">
  <Default Extension="png" ContentType="image/png"/>
  <Default Extension="png&amp;ehk=OLuXro0fvd7SiRwQUN2R7g&amp;r=0&amp;pid=OfficeInsert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gif" ContentType="video/unknown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8" r:id="rId3"/>
    <p:sldId id="269" r:id="rId4"/>
    <p:sldId id="270" r:id="rId5"/>
    <p:sldId id="260" r:id="rId6"/>
    <p:sldId id="259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1" r:id="rId17"/>
    <p:sldId id="273" r:id="rId18"/>
  </p:sldIdLst>
  <p:sldSz cx="12192000" cy="6858000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6095" autoAdjust="0"/>
  </p:normalViewPr>
  <p:slideViewPr>
    <p:cSldViewPr snapToGrid="0">
      <p:cViewPr varScale="1">
        <p:scale>
          <a:sx n="65" d="100"/>
          <a:sy n="65" d="100"/>
        </p:scale>
        <p:origin x="1358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483FE4-695F-4B45-9803-C42704DAECA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E97980-9EFD-4986-B300-A95F85C182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3AE54226-AD72-4ECB-AFE8-117E7BD89450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06A63-9B4A-4730-8CC8-6760C1D0CDC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8D3C64-32B4-4F5E-9740-75C2DD3642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7FF17E15-EFDD-416D-AB5A-62EC114DD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7110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audio1.wav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&ehk=OLuXro0fvd7SiRwQUN2R7g&r=0&pid=OfficeInsert>
</file>

<file path=ppt/media/media1.gif>
</file>

<file path=ppt/media/media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00B91371-B713-4254-B6BA-BD49FD63B092}" type="datetimeFigureOut">
              <a:rPr lang="en-US" smtClean="0"/>
              <a:t>11/10/2017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B92D0E7-A159-4A80-B841-0D4A8231AE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74743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588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248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105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27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99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1118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909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44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098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059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92D0E7-A159-4A80-B841-0D4A8231AE4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76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6F3D5-15D5-44A3-BC6F-79114391E0C6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97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E84CF-6ECC-4AAD-B7BB-D1761EB15897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52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41B24-E159-4C0F-8989-3D47492BE133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70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796462-F11A-472E-82F3-F8AEC18FD7CA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953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83C219-72DC-4D4B-8C15-68BA4B4DE525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98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BEC1ED-5B74-4AD9-9350-FBC09170288A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2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3C289B-8F7C-46F7-9559-3C13F91CE94B}" type="datetime1">
              <a:rPr lang="en-US" smtClean="0"/>
              <a:t>11/10/2017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3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243A62-AEBE-4D96-8CCE-367AE1A1C142}" type="datetime1">
              <a:rPr lang="en-US" smtClean="0"/>
              <a:t>11/10/2017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67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D0DA6-A441-48AF-84BA-EFE85115F6EF}" type="datetime1">
              <a:rPr lang="en-US" smtClean="0"/>
              <a:t>11/10/2017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925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350F2-5FF5-4C6C-B23B-698702816449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40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43F0D-17F0-464F-AF1E-866323958AAE}" type="datetime1">
              <a:rPr lang="en-US" smtClean="0"/>
              <a:t>11/10/2017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58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93117-9DB1-4C72-BDC8-72569884A5E9}" type="datetime1">
              <a:rPr lang="en-US" smtClean="0"/>
              <a:t>11/10/2017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AF30A-3207-4A17-B010-E10F5DB7E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893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&amp;ehk=OLuXro0fvd7SiRwQUN2R7g&amp;r=0&amp;pid=OfficeInsert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en.wikipedia.org/wiki/Pitfall!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gif"/><Relationship Id="rId1" Type="http://schemas.microsoft.com/office/2007/relationships/media" Target="../media/media1.gif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gif"/><Relationship Id="rId1" Type="http://schemas.microsoft.com/office/2007/relationships/media" Target="../media/media2.gif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pixabay.com/en/cat-milk-teacup-persian-language-1027486/" TargetMode="External"/><Relationship Id="rId13" Type="http://schemas.openxmlformats.org/officeDocument/2006/relationships/hyperlink" Target="https://www.youtube.com/watch?v=vJG698U2Mvo" TargetMode="External"/><Relationship Id="rId3" Type="http://schemas.openxmlformats.org/officeDocument/2006/relationships/hyperlink" Target="https://commons.wikimedia.org/wiki/File:American-flag-2a.jpg" TargetMode="External"/><Relationship Id="rId7" Type="http://schemas.openxmlformats.org/officeDocument/2006/relationships/hyperlink" Target="https://commons.wikimedia.org/wiki/File:Future_of_leadership_Initial_banner1.jpg" TargetMode="External"/><Relationship Id="rId12" Type="http://schemas.openxmlformats.org/officeDocument/2006/relationships/hyperlink" Target="https://upload.wikimedia.org/wikipedia/en/thumb/0/06/Pitfall!_Coverart.png/220px-Pitfall!_Coverart.png" TargetMode="External"/><Relationship Id="rId2" Type="http://schemas.openxmlformats.org/officeDocument/2006/relationships/hyperlink" Target="http://nyphotographic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deed.en" TargetMode="External"/><Relationship Id="rId11" Type="http://schemas.openxmlformats.org/officeDocument/2006/relationships/hyperlink" Target="http://www.nasa.gov/press-release/daily-views-of-earth-available-on-new-nasa-website" TargetMode="External"/><Relationship Id="rId5" Type="http://schemas.openxmlformats.org/officeDocument/2006/relationships/hyperlink" Target="https://commons.wikimedia.org/w/index.php?title=User:Shiv2601&amp;action=edit&amp;redlink=1" TargetMode="External"/><Relationship Id="rId10" Type="http://schemas.openxmlformats.org/officeDocument/2006/relationships/hyperlink" Target="https://pixabay.com/en/system-network-news-personal-571182/" TargetMode="External"/><Relationship Id="rId4" Type="http://schemas.openxmlformats.org/officeDocument/2006/relationships/hyperlink" Target="https://www.flickr.com/photos/create-learning/10982967824" TargetMode="External"/><Relationship Id="rId9" Type="http://schemas.openxmlformats.org/officeDocument/2006/relationships/hyperlink" Target="https://www.flickr.com/photos/rottnapples/5778822316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JG698U2Mvo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A541-4EA2-406B-8CB1-AD3AB7E19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224" y="1389889"/>
            <a:ext cx="6456808" cy="27390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Apprentice to Master: Tech Lead and Beyond…Drink Your Milk and Cookies!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7CE93-6ADD-4616-8586-FCBF9CF88D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75987-F3B5-48A5-BA51-ACA403E5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A8603B-C057-4E6F-A5F3-B05572626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1122362"/>
            <a:ext cx="4389120" cy="29189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8FE2E-4382-4AA9-AD01-4229DE2F6086}"/>
              </a:ext>
            </a:extLst>
          </p:cNvPr>
          <p:cNvSpPr txBox="1"/>
          <p:nvPr/>
        </p:nvSpPr>
        <p:spPr>
          <a:xfrm>
            <a:off x="809626" y="4128908"/>
            <a:ext cx="52171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Monte Raymond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4E8ADC-8919-4462-8F17-47D00D5189DD}"/>
              </a:ext>
            </a:extLst>
          </p:cNvPr>
          <p:cNvSpPr txBox="1"/>
          <p:nvPr/>
        </p:nvSpPr>
        <p:spPr>
          <a:xfrm>
            <a:off x="1676400" y="5545015"/>
            <a:ext cx="3052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QR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3971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DD70-EAEC-47E4-9AEA-CA6005A81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81A1F-6B1B-42B6-AAE8-12E2C06ED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724"/>
            <a:ext cx="11353800" cy="2624380"/>
          </a:xfrm>
        </p:spPr>
        <p:txBody>
          <a:bodyPr numCol="2">
            <a:normAutofit/>
          </a:bodyPr>
          <a:lstStyle/>
          <a:p>
            <a:r>
              <a:rPr lang="en-US" sz="3200" dirty="0"/>
              <a:t>Attending user groups, code camps, meetups</a:t>
            </a:r>
          </a:p>
          <a:p>
            <a:r>
              <a:rPr lang="en-US" sz="3200" dirty="0"/>
              <a:t>Mentoring others</a:t>
            </a:r>
          </a:p>
          <a:p>
            <a:r>
              <a:rPr lang="en-US" sz="3200" dirty="0"/>
              <a:t>Be a mentee</a:t>
            </a:r>
          </a:p>
          <a:p>
            <a:r>
              <a:rPr lang="en-US" sz="3200" dirty="0"/>
              <a:t>Start engaging in people leadership skills</a:t>
            </a:r>
          </a:p>
          <a:p>
            <a:r>
              <a:rPr lang="en-US" sz="3200" dirty="0"/>
              <a:t>Build genuine relationships</a:t>
            </a:r>
          </a:p>
          <a:p>
            <a:r>
              <a:rPr lang="en-US" sz="3200" dirty="0"/>
              <a:t>Build career with </a:t>
            </a:r>
            <a:r>
              <a:rPr lang="en-US" sz="3200" dirty="0" err="1"/>
              <a:t>legos</a:t>
            </a:r>
            <a:r>
              <a:rPr lang="en-US" sz="3200" dirty="0"/>
              <a:t> (build steps, don’t leap)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CE7F5-248D-4240-99C1-0D7847B8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EB7388-4E4A-46D5-A596-42DD1A04ED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593" y="4160104"/>
            <a:ext cx="5416062" cy="24694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95434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DDD70-EAEC-47E4-9AEA-CA6005A81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Do…Some More…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81A1F-6B1B-42B6-AAE8-12E2C06ED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724"/>
            <a:ext cx="11353800" cy="2637692"/>
          </a:xfrm>
        </p:spPr>
        <p:txBody>
          <a:bodyPr numCol="2">
            <a:normAutofit/>
          </a:bodyPr>
          <a:lstStyle/>
          <a:p>
            <a:r>
              <a:rPr lang="en-US" sz="3200" dirty="0"/>
              <a:t>Do the job/role before you get the job/role</a:t>
            </a:r>
          </a:p>
          <a:p>
            <a:r>
              <a:rPr lang="en-US" sz="3200" dirty="0"/>
              <a:t>Take classes</a:t>
            </a:r>
          </a:p>
          <a:p>
            <a:r>
              <a:rPr lang="en-US" sz="3200" dirty="0"/>
              <a:t>Understand how to navigate conflict, political aspects</a:t>
            </a:r>
          </a:p>
          <a:p>
            <a:r>
              <a:rPr lang="en-US" sz="3200" dirty="0"/>
              <a:t>Focus on concepts (transportable throughout career)</a:t>
            </a:r>
          </a:p>
          <a:p>
            <a:r>
              <a:rPr lang="en-US" sz="3200" dirty="0"/>
              <a:t>Grow leadership and your brand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CE7F5-248D-4240-99C1-0D7847B89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44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787A4-FA3F-4E97-9EE1-B5FCB298A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CF14DA-25CC-419F-B1E6-7A818C31AB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5708" cy="4351338"/>
          </a:xfrm>
        </p:spPr>
        <p:txBody>
          <a:bodyPr/>
          <a:lstStyle/>
          <a:p>
            <a:r>
              <a:rPr lang="en-US" dirty="0"/>
              <a:t>Playing favorites</a:t>
            </a:r>
          </a:p>
          <a:p>
            <a:r>
              <a:rPr lang="en-US" dirty="0"/>
              <a:t>All coder</a:t>
            </a:r>
          </a:p>
          <a:p>
            <a:r>
              <a:rPr lang="en-US" dirty="0"/>
              <a:t>Looking the other way</a:t>
            </a:r>
          </a:p>
          <a:p>
            <a:r>
              <a:rPr lang="en-US" dirty="0"/>
              <a:t>Old crowd, new role</a:t>
            </a:r>
          </a:p>
          <a:p>
            <a:r>
              <a:rPr lang="en-US"/>
              <a:t>Person not </a:t>
            </a:r>
            <a:r>
              <a:rPr lang="en-US" dirty="0"/>
              <a:t>ready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5102E-C775-4DD2-AB47-D13643647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12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A83590C-850C-4619-B3C7-01D14F9DB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595695" y="365125"/>
            <a:ext cx="4572000" cy="593271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BA59319-EAF2-47A3-AED4-3A1BE572D474}"/>
              </a:ext>
            </a:extLst>
          </p:cNvPr>
          <p:cNvSpPr txBox="1"/>
          <p:nvPr/>
        </p:nvSpPr>
        <p:spPr>
          <a:xfrm>
            <a:off x="7660298" y="6297839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en.wikipedia.org/wiki/Pitfall!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-sa/3.0/"/>
              </a:rPr>
              <a:t>CC BY-SA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80600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6435C-1C4E-4D13-95A6-B1B143C23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E1ACF-3DD5-4395-9F0F-1F00A7DF5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4462" y="1524000"/>
            <a:ext cx="11957538" cy="519747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Find/define/grow your leadership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Keep your base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Think and act differently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Find a mentor and reflect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2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200" dirty="0"/>
              <a:t>Drink your milk (technical foundation) and cookies (sweeten for differences of your approach)!  It makes it a great start to your career!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F39C07-B584-44B9-9365-A8BF2172E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13</a:t>
            </a:fld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BEC7805-54E3-4FC4-A592-8FCB110D5D1A}"/>
              </a:ext>
            </a:extLst>
          </p:cNvPr>
          <p:cNvSpPr/>
          <p:nvPr/>
        </p:nvSpPr>
        <p:spPr>
          <a:xfrm>
            <a:off x="5709138" y="2328110"/>
            <a:ext cx="599049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What is your next step?</a:t>
            </a:r>
          </a:p>
        </p:txBody>
      </p:sp>
    </p:spTree>
    <p:extLst>
      <p:ext uri="{BB962C8B-B14F-4D97-AF65-F5344CB8AC3E}">
        <p14:creationId xmlns:p14="http://schemas.microsoft.com/office/powerpoint/2010/main" val="24529826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0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drumrol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95B88-2F68-46E2-B1C9-C5BD0CDB5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cabe357601e4434834f9991f64062dce_thank-you-clipart-to-download-pdclipartcompdclipartcom-animated-thank-you-clipart-for-powerpoint_263-172">
            <a:hlinkClick r:id="" action="ppaction://media"/>
            <a:extLst>
              <a:ext uri="{FF2B5EF4-FFF2-40B4-BE49-F238E27FC236}">
                <a16:creationId xmlns:a16="http://schemas.microsoft.com/office/drawing/2014/main" id="{6C6663A7-5354-4F29-A853-A31894C7AA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67242" y="892301"/>
            <a:ext cx="3170238" cy="207486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8E1903-3F05-4622-9D2D-904C71BC5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4A070F-DB70-43CA-B543-515CA58BD66B}"/>
              </a:ext>
            </a:extLst>
          </p:cNvPr>
          <p:cNvSpPr/>
          <p:nvPr/>
        </p:nvSpPr>
        <p:spPr>
          <a:xfrm>
            <a:off x="1542799" y="1814012"/>
            <a:ext cx="512763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Thank you!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A0C85A6-C73E-49DC-A4B4-EB20C9646F26}"/>
              </a:ext>
            </a:extLst>
          </p:cNvPr>
          <p:cNvGrpSpPr/>
          <p:nvPr/>
        </p:nvGrpSpPr>
        <p:grpSpPr>
          <a:xfrm>
            <a:off x="386862" y="3552093"/>
            <a:ext cx="3341076" cy="2683133"/>
            <a:chOff x="386862" y="3552093"/>
            <a:chExt cx="3341076" cy="268313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4CC5D7A-DFB4-443B-B2FB-1B1EAF130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6862" y="3552093"/>
              <a:ext cx="3341076" cy="2279357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FB7751A-5B6F-4167-905F-EF7A33475921}"/>
                </a:ext>
              </a:extLst>
            </p:cNvPr>
            <p:cNvSpPr txBox="1"/>
            <p:nvPr/>
          </p:nvSpPr>
          <p:spPr>
            <a:xfrm>
              <a:off x="504093" y="5865894"/>
              <a:ext cx="30120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MILK!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BA9029D-6232-4414-BE2F-CB246EB0075F}"/>
              </a:ext>
            </a:extLst>
          </p:cNvPr>
          <p:cNvSpPr txBox="1"/>
          <p:nvPr/>
        </p:nvSpPr>
        <p:spPr>
          <a:xfrm>
            <a:off x="3892063" y="4419600"/>
            <a:ext cx="59787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+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5C47779-7ED7-4CDF-B2E5-52EF79590131}"/>
              </a:ext>
            </a:extLst>
          </p:cNvPr>
          <p:cNvGrpSpPr/>
          <p:nvPr/>
        </p:nvGrpSpPr>
        <p:grpSpPr>
          <a:xfrm>
            <a:off x="4654064" y="3936166"/>
            <a:ext cx="2743201" cy="2249940"/>
            <a:chOff x="6230815" y="2086708"/>
            <a:chExt cx="4759569" cy="4277737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EAE16A0-D895-4F77-BE55-4939DCEC959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30815" y="2086708"/>
              <a:ext cx="4759569" cy="342277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1BA31B3-C05F-4704-A1FB-6E7DD5270DC2}"/>
                </a:ext>
              </a:extLst>
            </p:cNvPr>
            <p:cNvSpPr txBox="1"/>
            <p:nvPr/>
          </p:nvSpPr>
          <p:spPr>
            <a:xfrm>
              <a:off x="6230815" y="5662246"/>
              <a:ext cx="4759569" cy="7021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COOKIES!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2EB9A78E-195A-4C70-86DD-A829ED93C888}"/>
              </a:ext>
            </a:extLst>
          </p:cNvPr>
          <p:cNvSpPr txBox="1"/>
          <p:nvPr/>
        </p:nvSpPr>
        <p:spPr>
          <a:xfrm>
            <a:off x="7496552" y="4323658"/>
            <a:ext cx="480095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= Good Stuff</a:t>
            </a:r>
          </a:p>
        </p:txBody>
      </p:sp>
    </p:spTree>
    <p:extLst>
      <p:ext uri="{BB962C8B-B14F-4D97-AF65-F5344CB8AC3E}">
        <p14:creationId xmlns:p14="http://schemas.microsoft.com/office/powerpoint/2010/main" val="320442372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22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A6AE-31E2-4FD9-8516-2E9513F0D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Extra…Extra….Extra….Extra…Extra…Extra…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B3EC9-E160-4FD6-AF37-4A50E5C292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102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Post Beginner Leadership….Future sessions</a:t>
            </a:r>
          </a:p>
          <a:p>
            <a:pPr lvl="1"/>
            <a:r>
              <a:rPr lang="en-US" dirty="0"/>
              <a:t>Organizational leadership frameworks</a:t>
            </a:r>
          </a:p>
          <a:p>
            <a:pPr lvl="1"/>
            <a:r>
              <a:rPr lang="en-US" dirty="0"/>
              <a:t>IT and Business strategy, vision, mission</a:t>
            </a:r>
          </a:p>
          <a:p>
            <a:pPr lvl="1"/>
            <a:r>
              <a:rPr lang="en-US" dirty="0"/>
              <a:t>Career development</a:t>
            </a:r>
          </a:p>
          <a:p>
            <a:pPr lvl="1"/>
            <a:r>
              <a:rPr lang="en-US" dirty="0"/>
              <a:t>Culture</a:t>
            </a:r>
          </a:p>
          <a:p>
            <a:pPr lvl="1"/>
            <a:r>
              <a:rPr lang="en-US" dirty="0"/>
              <a:t>Diversity</a:t>
            </a:r>
          </a:p>
          <a:p>
            <a:pPr lvl="1"/>
            <a:r>
              <a:rPr lang="en-US" dirty="0"/>
              <a:t>People leadership</a:t>
            </a:r>
          </a:p>
          <a:p>
            <a:pPr lvl="1"/>
            <a:r>
              <a:rPr lang="en-US" dirty="0"/>
              <a:t>Goals</a:t>
            </a:r>
          </a:p>
          <a:p>
            <a:pPr lvl="1"/>
            <a:r>
              <a:rPr lang="en-US" dirty="0"/>
              <a:t>Continuous Improvement</a:t>
            </a:r>
          </a:p>
          <a:p>
            <a:pPr lvl="1"/>
            <a:r>
              <a:rPr lang="en-US" dirty="0"/>
              <a:t>Personality</a:t>
            </a:r>
          </a:p>
          <a:p>
            <a:pPr lvl="1"/>
            <a:r>
              <a:rPr lang="en-US" dirty="0"/>
              <a:t>Holistic awareness</a:t>
            </a:r>
          </a:p>
          <a:p>
            <a:pPr lvl="1"/>
            <a:r>
              <a:rPr lang="en-US" dirty="0"/>
              <a:t>Work/life balance</a:t>
            </a:r>
          </a:p>
          <a:p>
            <a:pPr lvl="1"/>
            <a:r>
              <a:rPr lang="en-US" dirty="0"/>
              <a:t>Performance management</a:t>
            </a:r>
          </a:p>
          <a:p>
            <a:pPr lvl="1"/>
            <a:r>
              <a:rPr lang="en-US" dirty="0"/>
              <a:t>Team formation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B709C-1F03-4EA3-9DD8-F1AB7532D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15</a:t>
            </a:fld>
            <a:endParaRPr lang="en-US"/>
          </a:p>
        </p:txBody>
      </p:sp>
      <p:pic>
        <p:nvPicPr>
          <p:cNvPr id="5" name="Earth-EpicDay260-20150917">
            <a:hlinkClick r:id="" action="ppaction://media"/>
            <a:extLst>
              <a:ext uri="{FF2B5EF4-FFF2-40B4-BE49-F238E27FC236}">
                <a16:creationId xmlns:a16="http://schemas.microsoft.com/office/drawing/2014/main" id="{83A269E4-A80D-4741-8B51-F93965F37F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18738" y="2255838"/>
            <a:ext cx="5662247" cy="392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75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05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9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3" grpId="0" uiExpand="1" build="allAtOnce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34AE-DCA6-4495-B9A7-725473BE1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97E7A-F4A0-404F-BD9B-B4862BEF3D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3324"/>
            <a:ext cx="11058144" cy="5338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Pictures</a:t>
            </a:r>
          </a:p>
          <a:p>
            <a:pPr lvl="1"/>
            <a:r>
              <a:rPr lang="en-US" dirty="0"/>
              <a:t>Objectives. CC BY-SA 3.0 </a:t>
            </a:r>
            <a:r>
              <a:rPr lang="en-US" dirty="0">
                <a:hlinkClick r:id="rId2"/>
              </a:rPr>
              <a:t>Nick </a:t>
            </a:r>
            <a:r>
              <a:rPr lang="en-US" dirty="0" err="1">
                <a:hlinkClick r:id="rId2"/>
              </a:rPr>
              <a:t>Youngson</a:t>
            </a:r>
            <a:r>
              <a:rPr lang="en-US" dirty="0"/>
              <a:t>. Nick </a:t>
            </a:r>
            <a:r>
              <a:rPr lang="en-US" dirty="0" err="1"/>
              <a:t>Youngson</a:t>
            </a:r>
            <a:r>
              <a:rPr lang="en-US" dirty="0"/>
              <a:t> - link to - </a:t>
            </a:r>
            <a:r>
              <a:rPr lang="en-US" dirty="0">
                <a:hlinkClick r:id="rId2"/>
              </a:rPr>
              <a:t>http://nyphotographic.com/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Flag. American-flag-2a.jpg.  CC-BY-SA-3.0.Harris.news. </a:t>
            </a:r>
            <a:r>
              <a:rPr lang="en-US" dirty="0">
                <a:hlinkClick r:id="rId3"/>
              </a:rPr>
              <a:t>https://commons.wikimedia.org/wiki/File:American-flag-2a.jpg</a:t>
            </a:r>
            <a:endParaRPr lang="en-US" dirty="0"/>
          </a:p>
          <a:p>
            <a:pPr lvl="1"/>
            <a:r>
              <a:rPr lang="en-US" dirty="0"/>
              <a:t>Creative Learning. Michael Cardus. Attribution 2.0 Generic (CC BY 2.0). </a:t>
            </a:r>
            <a:r>
              <a:rPr lang="en-US" dirty="0">
                <a:hlinkClick r:id="rId4"/>
              </a:rPr>
              <a:t>https://www.flickr.com/photos/create-learning/10982967824</a:t>
            </a:r>
            <a:r>
              <a:rPr lang="en-US" dirty="0"/>
              <a:t>. </a:t>
            </a:r>
          </a:p>
          <a:p>
            <a:pPr lvl="1"/>
            <a:r>
              <a:rPr lang="en-US" dirty="0"/>
              <a:t>Future of Leadership. </a:t>
            </a:r>
            <a:r>
              <a:rPr lang="en-US" dirty="0">
                <a:hlinkClick r:id="rId5" tooltip="User:Shiv2601 (page does not exist)"/>
              </a:rPr>
              <a:t>Shiv2601</a:t>
            </a:r>
            <a:r>
              <a:rPr lang="en-US" dirty="0"/>
              <a:t>. Creative Commons </a:t>
            </a:r>
            <a:r>
              <a:rPr lang="en-US" dirty="0">
                <a:hlinkClick r:id="rId6"/>
              </a:rPr>
              <a:t>Attribution-Share Alike 3.0 </a:t>
            </a:r>
            <a:r>
              <a:rPr lang="en-US" dirty="0" err="1">
                <a:hlinkClick r:id="rId6"/>
              </a:rPr>
              <a:t>Unported</a:t>
            </a:r>
            <a:r>
              <a:rPr lang="en-US" dirty="0"/>
              <a:t> </a:t>
            </a:r>
            <a:r>
              <a:rPr lang="en-US" dirty="0">
                <a:hlinkClick r:id="rId7"/>
              </a:rPr>
              <a:t>https://commons.wikimedia.org/wiki/File:Future_of_leadership_Initial_banner1.jpg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Cat, milk, teacup. Haidi2002. Free for commercial use. </a:t>
            </a:r>
            <a:r>
              <a:rPr lang="en-US" dirty="0">
                <a:hlinkClick r:id="rId8"/>
              </a:rPr>
              <a:t>https://pixabay.com/en/cat-milk-teacup-persian-language-1027486/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Best cookie ever. April. Attribution 2.0 Generic (CC BY 2.0). </a:t>
            </a:r>
            <a:r>
              <a:rPr lang="en-US" dirty="0">
                <a:hlinkClick r:id="rId9"/>
              </a:rPr>
              <a:t>https://www.flickr.com/photos/rottnapples/5778822316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System, network, news, personal. </a:t>
            </a:r>
            <a:r>
              <a:rPr lang="en-US" dirty="0" err="1"/>
              <a:t>Geralt</a:t>
            </a:r>
            <a:r>
              <a:rPr lang="en-US" dirty="0"/>
              <a:t>. Free for commercial use. </a:t>
            </a:r>
            <a:r>
              <a:rPr lang="en-US" dirty="0">
                <a:hlinkClick r:id="rId10"/>
              </a:rPr>
              <a:t>https://pixabay.com/en/system-network-news-personal-571182/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Earth. Earth-EpicDay260-20150917.gif. NASA. PD-</a:t>
            </a:r>
            <a:r>
              <a:rPr lang="en-US" dirty="0" err="1"/>
              <a:t>USGov</a:t>
            </a:r>
            <a:r>
              <a:rPr lang="en-US" dirty="0"/>
              <a:t>. Public Domain. </a:t>
            </a:r>
            <a:r>
              <a:rPr lang="en-US" dirty="0">
                <a:hlinkClick r:id="rId11"/>
              </a:rPr>
              <a:t>http://www.nasa.gov/press-release/daily-views-of-earth-available-on-new-nasa-website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Pitfall. </a:t>
            </a:r>
            <a:r>
              <a:rPr lang="en-US" dirty="0" err="1"/>
              <a:t>Activison</a:t>
            </a:r>
            <a:r>
              <a:rPr lang="en-US" dirty="0"/>
              <a:t>. CC BY-SA 3.0. </a:t>
            </a:r>
            <a:r>
              <a:rPr lang="en-US" i="1" dirty="0">
                <a:hlinkClick r:id="rId12"/>
              </a:rPr>
              <a:t>https://upload.wikimedia.org/wikipedia/en/thumb/0/06/Pitfall%21_Coverart.png/220px-Pitfall%21_Coverart.png</a:t>
            </a:r>
            <a:r>
              <a:rPr lang="en-US" i="1" dirty="0"/>
              <a:t> .</a:t>
            </a:r>
            <a:r>
              <a:rPr lang="en-US" dirty="0"/>
              <a:t> </a:t>
            </a:r>
          </a:p>
          <a:p>
            <a:r>
              <a:rPr lang="en-US" dirty="0"/>
              <a:t>Video</a:t>
            </a:r>
          </a:p>
          <a:p>
            <a:pPr lvl="1"/>
            <a:r>
              <a:rPr lang="en-US" dirty="0"/>
              <a:t>Simmons &amp; </a:t>
            </a:r>
            <a:r>
              <a:rPr lang="en-US" dirty="0" err="1"/>
              <a:t>Chabris</a:t>
            </a:r>
            <a:r>
              <a:rPr lang="en-US" dirty="0"/>
              <a:t> (1999). </a:t>
            </a:r>
            <a:r>
              <a:rPr lang="en-US" dirty="0">
                <a:hlinkClick r:id="rId13"/>
              </a:rPr>
              <a:t>https://www.youtube.com/watch?v=vJG698U2Mvo</a:t>
            </a:r>
            <a:r>
              <a:rPr lang="en-US" dirty="0"/>
              <a:t> </a:t>
            </a:r>
          </a:p>
          <a:p>
            <a:r>
              <a:rPr lang="en-US" dirty="0"/>
              <a:t>Research</a:t>
            </a:r>
          </a:p>
          <a:p>
            <a:pPr lvl="1"/>
            <a:r>
              <a:rPr lang="en-US" dirty="0" err="1"/>
              <a:t>Rost</a:t>
            </a:r>
            <a:r>
              <a:rPr lang="en-US" dirty="0"/>
              <a:t>, J. C. (1991). </a:t>
            </a:r>
            <a:r>
              <a:rPr lang="en-US" i="1" dirty="0"/>
              <a:t>Leadership for the Twenty-First Century</a:t>
            </a:r>
            <a:r>
              <a:rPr lang="en-US" dirty="0"/>
              <a:t>. New York: Praeger Publishers.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7E0D8B-3A0A-45F0-A060-0F9F515A2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92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0A541-4EA2-406B-8CB1-AD3AB7E19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224" y="1389889"/>
            <a:ext cx="6456808" cy="273902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Apprentice to Master: Tech Lead and Beyond…Drink Your Milk and Cookies!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7CE93-6ADD-4616-8586-FCBF9CF88D4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375987-F3B5-48A5-BA51-ACA403E5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17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AA8603B-C057-4E6F-A5F3-B05572626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5" y="1122362"/>
            <a:ext cx="4389120" cy="29189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8FE2E-4382-4AA9-AD01-4229DE2F6086}"/>
              </a:ext>
            </a:extLst>
          </p:cNvPr>
          <p:cNvSpPr txBox="1"/>
          <p:nvPr/>
        </p:nvSpPr>
        <p:spPr>
          <a:xfrm>
            <a:off x="809626" y="4128908"/>
            <a:ext cx="5217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Monte Raymond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74E8ADC-8919-4462-8F17-47D00D5189DD}"/>
              </a:ext>
            </a:extLst>
          </p:cNvPr>
          <p:cNvSpPr txBox="1"/>
          <p:nvPr/>
        </p:nvSpPr>
        <p:spPr>
          <a:xfrm>
            <a:off x="1676400" y="5545015"/>
            <a:ext cx="30527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Insert QR 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70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r>
              <a:rPr lang="en-US" dirty="0"/>
              <a:t>Thank you for supporting your local code camp/conference!</a:t>
            </a:r>
          </a:p>
          <a:p>
            <a:endParaRPr lang="en-US" dirty="0"/>
          </a:p>
          <a:p>
            <a:r>
              <a:rPr lang="en-US" dirty="0"/>
              <a:t>Thank you to our Veterans!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8D6FE9-FCEB-4575-9DA9-E36F7F4557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640" y="2632747"/>
            <a:ext cx="5392390" cy="29164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270408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Am I and Disclaimers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Who Am I?</a:t>
            </a:r>
          </a:p>
          <a:p>
            <a:endParaRPr lang="en-US" dirty="0"/>
          </a:p>
          <a:p>
            <a:r>
              <a:rPr lang="en-US" dirty="0"/>
              <a:t>Disclaimer…as a beginner, this can be good for your career</a:t>
            </a:r>
          </a:p>
          <a:p>
            <a:pPr lvl="1"/>
            <a:r>
              <a:rPr lang="en-US" dirty="0"/>
              <a:t>or those that you supervise or other personal/outside needs</a:t>
            </a:r>
          </a:p>
          <a:p>
            <a:pPr lvl="1"/>
            <a:r>
              <a:rPr lang="en-US" dirty="0"/>
              <a:t>Other disclaimers…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09151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096E4-0991-4029-9D03-D1A5C5EA7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41F56-9C06-4FB0-96A0-607F83A18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62744"/>
          </a:xfrm>
        </p:spPr>
        <p:txBody>
          <a:bodyPr>
            <a:normAutofit/>
          </a:bodyPr>
          <a:lstStyle/>
          <a:p>
            <a:r>
              <a:rPr lang="en-US" sz="4000" dirty="0"/>
              <a:t>Identify the “why” of expanding tech leadership</a:t>
            </a:r>
          </a:p>
          <a:p>
            <a:r>
              <a:rPr lang="en-US" sz="4000" dirty="0"/>
              <a:t>Identify common tech skills</a:t>
            </a:r>
          </a:p>
          <a:p>
            <a:r>
              <a:rPr lang="en-US" sz="4000" dirty="0"/>
              <a:t>Define your leadership</a:t>
            </a:r>
          </a:p>
          <a:p>
            <a:r>
              <a:rPr lang="en-US" sz="4000" dirty="0"/>
              <a:t>Understand soft skills</a:t>
            </a:r>
          </a:p>
          <a:p>
            <a:r>
              <a:rPr lang="en-US" sz="4000" dirty="0"/>
              <a:t>Identify sample methods of developing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7AC48-1173-4D59-BD05-40A1B5CD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42284-7BCF-441A-9688-98EB8ABE83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984" y="2571645"/>
            <a:ext cx="4382124" cy="202221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652741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B32D-55CD-4B04-8488-0BC3284AC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Lead – Why Important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7A774-A505-4DBE-A427-05423AC2E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Role or position</a:t>
            </a:r>
          </a:p>
          <a:p>
            <a:endParaRPr lang="en-US" dirty="0"/>
          </a:p>
          <a:p>
            <a:r>
              <a:rPr lang="en-US" dirty="0"/>
              <a:t>Sample Functions</a:t>
            </a:r>
          </a:p>
          <a:p>
            <a:pPr lvl="1"/>
            <a:r>
              <a:rPr lang="en-US" dirty="0"/>
              <a:t>Entire Software Life Cycle</a:t>
            </a:r>
          </a:p>
          <a:p>
            <a:pPr lvl="1"/>
            <a:r>
              <a:rPr lang="en-US" dirty="0"/>
              <a:t>Big Picture</a:t>
            </a:r>
          </a:p>
          <a:p>
            <a:endParaRPr lang="en-US" dirty="0"/>
          </a:p>
          <a:p>
            <a:r>
              <a:rPr lang="en-US" dirty="0"/>
              <a:t>Career Bridge: Beginner</a:t>
            </a:r>
          </a:p>
          <a:p>
            <a:endParaRPr lang="en-US" dirty="0"/>
          </a:p>
          <a:p>
            <a:r>
              <a:rPr lang="en-US" dirty="0"/>
              <a:t>Mixture/Recipe of multiple perspectives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75B9BE-1996-48D1-84FC-21251925E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7B7F1-7949-40C6-A9DB-5B23E7CCB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368" y="1870075"/>
            <a:ext cx="4293484" cy="38221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01301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5E65-32B3-4CDF-B215-499BB6DE9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Take a 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6CF2F2-CBA4-4704-AB2B-AD2B81002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137031" cy="4351338"/>
          </a:xfrm>
        </p:spPr>
        <p:txBody>
          <a:bodyPr>
            <a:normAutofit/>
          </a:bodyPr>
          <a:lstStyle/>
          <a:p>
            <a:r>
              <a:rPr lang="en-US" dirty="0"/>
              <a:t>What is your </a:t>
            </a:r>
            <a:r>
              <a:rPr lang="en-US" dirty="0">
                <a:hlinkClick r:id="rId3"/>
              </a:rPr>
              <a:t>focus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/>
              <a:t>What did you see or NOT see?</a:t>
            </a:r>
          </a:p>
          <a:p>
            <a:endParaRPr lang="en-US" dirty="0"/>
          </a:p>
          <a:p>
            <a:r>
              <a:rPr lang="en-US" dirty="0"/>
              <a:t>You don’t see what you are looking for unless known or pointed out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81CE9-3070-4E3D-BDA2-21F073E58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7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C91EE-A22B-48B2-AA20-4C4754848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Leadership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EF9082-C62C-4BC0-8169-51008BF0F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052538" cy="4351338"/>
          </a:xfrm>
        </p:spPr>
        <p:txBody>
          <a:bodyPr/>
          <a:lstStyle/>
          <a:p>
            <a:r>
              <a:rPr lang="en-US" dirty="0"/>
              <a:t>How do you define leadership?</a:t>
            </a:r>
          </a:p>
          <a:p>
            <a:endParaRPr lang="en-US" dirty="0"/>
          </a:p>
          <a:p>
            <a:r>
              <a:rPr lang="en-US" dirty="0" err="1"/>
              <a:t>Joeseph</a:t>
            </a:r>
            <a:r>
              <a:rPr lang="en-US" dirty="0"/>
              <a:t> </a:t>
            </a:r>
            <a:r>
              <a:rPr lang="en-US" dirty="0" err="1"/>
              <a:t>Rost</a:t>
            </a:r>
            <a:r>
              <a:rPr lang="en-US" dirty="0"/>
              <a:t> – Analyzed and found 221 definitions of leadership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7C1961-F0A4-430B-B22F-974E06260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38FF4D-DA67-4BFE-81FE-BE64F9596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2661" y="3783542"/>
            <a:ext cx="10146323" cy="27093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9168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3C018-73F1-4FED-AAC7-AA683B04E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73D00D-0AD0-4E74-B255-F94323D7FE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918938" cy="4351338"/>
          </a:xfrm>
        </p:spPr>
        <p:txBody>
          <a:bodyPr/>
          <a:lstStyle/>
          <a:p>
            <a:r>
              <a:rPr lang="en-US" dirty="0"/>
              <a:t>Multiple Technologies with depth</a:t>
            </a:r>
          </a:p>
          <a:p>
            <a:endParaRPr lang="en-US" dirty="0"/>
          </a:p>
          <a:p>
            <a:r>
              <a:rPr lang="en-US" dirty="0"/>
              <a:t>Different components fit together</a:t>
            </a:r>
          </a:p>
          <a:p>
            <a:endParaRPr lang="en-US" dirty="0"/>
          </a:p>
          <a:p>
            <a:r>
              <a:rPr lang="en-US" dirty="0"/>
              <a:t>Balance responsibilities</a:t>
            </a:r>
          </a:p>
          <a:p>
            <a:endParaRPr lang="en-US" dirty="0"/>
          </a:p>
          <a:p>
            <a:r>
              <a:rPr lang="en-US" dirty="0"/>
              <a:t>Communication/Translation (know your audience)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9096E8-31E9-46CC-A3D0-C13C9E534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796FCAE-F627-4AB9-B893-7860316B1CBE}"/>
              </a:ext>
            </a:extLst>
          </p:cNvPr>
          <p:cNvGrpSpPr/>
          <p:nvPr/>
        </p:nvGrpSpPr>
        <p:grpSpPr>
          <a:xfrm>
            <a:off x="7110045" y="1133048"/>
            <a:ext cx="4530969" cy="3843453"/>
            <a:chOff x="7110045" y="1133048"/>
            <a:chExt cx="4530969" cy="384345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531F2AD-4E02-4ECB-B173-C8F350AAD0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10045" y="1133048"/>
              <a:ext cx="4530969" cy="342240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9F00612-6EFC-4761-BE31-3922525E7069}"/>
                </a:ext>
              </a:extLst>
            </p:cNvPr>
            <p:cNvSpPr txBox="1"/>
            <p:nvPr/>
          </p:nvSpPr>
          <p:spPr>
            <a:xfrm>
              <a:off x="8610600" y="4607169"/>
              <a:ext cx="2743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Here’s your MILK!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37404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4B785-18EE-4410-888F-60698485B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Other Skills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3D8A0-7236-45E0-8EA5-0748913BCA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4988169" cy="4809637"/>
          </a:xfrm>
        </p:spPr>
        <p:txBody>
          <a:bodyPr numCol="1">
            <a:normAutofit lnSpcReduction="10000"/>
          </a:bodyPr>
          <a:lstStyle/>
          <a:p>
            <a:r>
              <a:rPr lang="en-US" sz="3600" dirty="0"/>
              <a:t>Communication</a:t>
            </a:r>
          </a:p>
          <a:p>
            <a:r>
              <a:rPr lang="en-US" sz="3600" dirty="0"/>
              <a:t>Relationships</a:t>
            </a:r>
          </a:p>
          <a:p>
            <a:r>
              <a:rPr lang="en-US" sz="3600" dirty="0"/>
              <a:t>Accountability</a:t>
            </a:r>
          </a:p>
          <a:p>
            <a:r>
              <a:rPr lang="en-US" sz="3600" dirty="0"/>
              <a:t>Motivation</a:t>
            </a:r>
          </a:p>
          <a:p>
            <a:r>
              <a:rPr lang="en-US" sz="3600" dirty="0"/>
              <a:t>Results vs How</a:t>
            </a:r>
          </a:p>
          <a:p>
            <a:r>
              <a:rPr lang="en-US" sz="3600" dirty="0"/>
              <a:t>Evaluation</a:t>
            </a:r>
          </a:p>
          <a:p>
            <a:r>
              <a:rPr lang="en-US" sz="3600" dirty="0"/>
              <a:t>Emotional Intelligence</a:t>
            </a:r>
          </a:p>
          <a:p>
            <a:r>
              <a:rPr lang="en-US" sz="3600" dirty="0"/>
              <a:t>Mentoring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FFD6C-5B57-4890-BEBA-5CDE0325E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AF30A-3207-4A17-B010-E10F5DB7E950}" type="slidenum">
              <a:rPr lang="en-US" smtClean="0"/>
              <a:t>9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0C4127-27F8-48FF-8E76-5D83F122B8E2}"/>
              </a:ext>
            </a:extLst>
          </p:cNvPr>
          <p:cNvGrpSpPr/>
          <p:nvPr/>
        </p:nvGrpSpPr>
        <p:grpSpPr>
          <a:xfrm>
            <a:off x="6230815" y="2086708"/>
            <a:ext cx="4759569" cy="3944870"/>
            <a:chOff x="6230815" y="2086708"/>
            <a:chExt cx="4759569" cy="394487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758A2C8-F43A-4EB4-9878-8B9B800A57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30815" y="2086708"/>
              <a:ext cx="4759569" cy="3422772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B37E5E0-5C73-45E2-B9E5-7F02D6739B6C}"/>
                </a:ext>
              </a:extLst>
            </p:cNvPr>
            <p:cNvSpPr txBox="1"/>
            <p:nvPr/>
          </p:nvSpPr>
          <p:spPr>
            <a:xfrm>
              <a:off x="6230815" y="5662246"/>
              <a:ext cx="47595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Here’s your COOKIES!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7019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4">
    <wetp:webextensionref xmlns:r="http://schemas.openxmlformats.org/officeDocument/2006/relationships" r:id="rId1"/>
  </wetp:taskpane>
  <wetp:taskpane dockstate="right" visibility="0" width="438" row="5">
    <wetp:webextensionref xmlns:r="http://schemas.openxmlformats.org/officeDocument/2006/relationships" r:id="rId2"/>
  </wetp:taskpane>
</wetp:taskpanes>
</file>

<file path=ppt/webextensions/webextension1.xml><?xml version="1.0" encoding="utf-8"?>
<we:webextension xmlns:we="http://schemas.microsoft.com/office/webextensions/webextension/2010/11" id="{C4C1C3EA-9C16-4B03-8436-A2886FB9B2A3}">
  <we:reference id="wa104380162" version="1.0.1.0" store="en-US" storeType="OMEX"/>
  <we:alternateReferences>
    <we:reference id="WA104380162" version="1.0.1.0" store="WA104380162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A3B2921-18C1-4A06-BEE5-1522FA940993}">
  <we:reference id="wa104380225" version="1.0.0.0" store="en-US" storeType="OMEX"/>
  <we:alternateReferences>
    <we:reference id="WA104380225" version="1.0.0.0" store="WA104380225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2259</TotalTime>
  <Words>492</Words>
  <Application>Microsoft Office PowerPoint</Application>
  <PresentationFormat>Widescreen</PresentationFormat>
  <Paragraphs>156</Paragraphs>
  <Slides>17</Slides>
  <Notes>11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Apprentice to Master: Tech Lead and Beyond…Drink Your Milk and Cookies!</vt:lpstr>
      <vt:lpstr>Welcome</vt:lpstr>
      <vt:lpstr>Who Am I and Disclaimers</vt:lpstr>
      <vt:lpstr>Objectives</vt:lpstr>
      <vt:lpstr>Tech Lead – Why Important </vt:lpstr>
      <vt:lpstr>Let’s Take a Look</vt:lpstr>
      <vt:lpstr>Leadership</vt:lpstr>
      <vt:lpstr>Technical Knowledge</vt:lpstr>
      <vt:lpstr>Sample Other Skills</vt:lpstr>
      <vt:lpstr>How To Do</vt:lpstr>
      <vt:lpstr>How To Do…Some More…</vt:lpstr>
      <vt:lpstr>Sample Pitfalls</vt:lpstr>
      <vt:lpstr>Wrap-up</vt:lpstr>
      <vt:lpstr>PowerPoint Presentation</vt:lpstr>
      <vt:lpstr>Extra…Extra….Extra….Extra…Extra…Extra…</vt:lpstr>
      <vt:lpstr>References</vt:lpstr>
      <vt:lpstr>Apprentice to Master: Tech Lead and Beyond…Drink Your Milk and Cookies!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 Raymond</dc:creator>
  <cp:lastModifiedBy>Monte Raymond</cp:lastModifiedBy>
  <cp:revision>121</cp:revision>
  <cp:lastPrinted>2017-11-07T03:39:37Z</cp:lastPrinted>
  <dcterms:created xsi:type="dcterms:W3CDTF">2017-11-01T13:11:13Z</dcterms:created>
  <dcterms:modified xsi:type="dcterms:W3CDTF">2017-11-11T03:43:24Z</dcterms:modified>
</cp:coreProperties>
</file>

<file path=docProps/thumbnail.jpeg>
</file>